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b="1" dirty="0" smtClean="0"/>
              <a:t>مناهج بحث</a:t>
            </a:r>
            <a:endParaRPr lang="en-US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2800" dirty="0" smtClean="0"/>
              <a:t>الفصل الاول : تعريف علم المنظور ، أنواعه ، أهم عناصره</a:t>
            </a:r>
          </a:p>
          <a:p>
            <a:r>
              <a:rPr lang="ar-IQ" sz="2800" dirty="0" smtClean="0"/>
              <a:t>م . علي نوري محمد علي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162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الفصل الاول : تعريف المنظور وعناصره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IQ" dirty="0" smtClean="0"/>
              <a:t>علم المنظور : </a:t>
            </a:r>
            <a:r>
              <a:rPr lang="ar-IQ" sz="2000" dirty="0" smtClean="0"/>
              <a:t>هي تلك الاسس والقواعد في الرسم التي تجسد لنا كيفية ادراك الاشياء في الفضاء وتجسيدها في اللوحة المرسومة ، مع تجسيد البعد الثالث</a:t>
            </a:r>
          </a:p>
          <a:p>
            <a:pPr marL="0" indent="0">
              <a:buNone/>
            </a:pPr>
            <a:r>
              <a:rPr lang="ar-IQ" sz="2800" b="1" dirty="0" smtClean="0"/>
              <a:t>عناصر علم المنظور :</a:t>
            </a:r>
          </a:p>
          <a:p>
            <a:pPr marL="0" indent="0">
              <a:buNone/>
            </a:pPr>
            <a:r>
              <a:rPr lang="ar-IQ" sz="2000" dirty="0" smtClean="0"/>
              <a:t>النقطة                 ومنها نقاط التلاشي</a:t>
            </a:r>
          </a:p>
          <a:p>
            <a:pPr marL="0" indent="0">
              <a:buNone/>
            </a:pPr>
            <a:r>
              <a:rPr lang="ar-IQ" sz="2000" dirty="0" smtClean="0"/>
              <a:t>الخط                   ومنها الخطوط المتلاشية بمختلف انواعها</a:t>
            </a:r>
          </a:p>
          <a:p>
            <a:pPr marL="0" indent="0">
              <a:buNone/>
            </a:pPr>
            <a:r>
              <a:rPr lang="ar-IQ" sz="2000" dirty="0" smtClean="0"/>
              <a:t>الشكل                   ومنها الشكل الصحيح والشكل المنظوري</a:t>
            </a:r>
          </a:p>
          <a:p>
            <a:pPr marL="0" indent="0">
              <a:buNone/>
            </a:pPr>
            <a:r>
              <a:rPr lang="ar-IQ" sz="2000" dirty="0" smtClean="0"/>
              <a:t>المساحة                 ومنها المساحة المنظورية 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 </a:t>
            </a:r>
            <a:endParaRPr lang="en-US" dirty="0"/>
          </a:p>
        </p:txBody>
      </p:sp>
      <p:sp>
        <p:nvSpPr>
          <p:cNvPr id="4" name="سهم إلى اليسار 3"/>
          <p:cNvSpPr/>
          <p:nvPr/>
        </p:nvSpPr>
        <p:spPr>
          <a:xfrm>
            <a:off x="7020272" y="3068960"/>
            <a:ext cx="86409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 إلى اليسار 4"/>
          <p:cNvSpPr/>
          <p:nvPr/>
        </p:nvSpPr>
        <p:spPr>
          <a:xfrm>
            <a:off x="7020272" y="3356992"/>
            <a:ext cx="86409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سهم إلى اليسار 5"/>
          <p:cNvSpPr/>
          <p:nvPr/>
        </p:nvSpPr>
        <p:spPr>
          <a:xfrm>
            <a:off x="6876256" y="3717032"/>
            <a:ext cx="115212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سهم إلى اليسار 6"/>
          <p:cNvSpPr/>
          <p:nvPr/>
        </p:nvSpPr>
        <p:spPr>
          <a:xfrm>
            <a:off x="6876256" y="4166770"/>
            <a:ext cx="100811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9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sz="3200" dirty="0" smtClean="0"/>
              <a:t>انواع نقاط التلاشي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IQ" sz="2400" b="1" dirty="0" smtClean="0"/>
              <a:t>انواع نقاط التلاشي</a:t>
            </a:r>
          </a:p>
          <a:p>
            <a:pPr marL="0" indent="0">
              <a:buNone/>
            </a:pPr>
            <a:r>
              <a:rPr lang="ar-IQ" sz="2400" b="1" dirty="0" smtClean="0"/>
              <a:t>نقطة النظر الرئيسية</a:t>
            </a:r>
            <a:r>
              <a:rPr lang="ar-IQ" sz="2400" dirty="0" smtClean="0"/>
              <a:t> ويرمز لها ن : التي تمثل عين المشاهد ، وتقع في منتصف خط الآفق</a:t>
            </a:r>
          </a:p>
          <a:p>
            <a:pPr marL="0" indent="0">
              <a:buNone/>
            </a:pPr>
            <a:r>
              <a:rPr lang="ar-IQ" sz="2400" b="1" dirty="0" smtClean="0"/>
              <a:t>نقطتي المسافة </a:t>
            </a:r>
            <a:r>
              <a:rPr lang="ar-IQ" sz="2400" dirty="0" smtClean="0"/>
              <a:t>، أو قياس المسافة ويرمز لها ق ، قَ : وتمثل ابعاد الاشياء ومسافتها عن عين ناظر المتلقي ، وتقع احداها على اليمين والثانية على اليسار خط الآفق</a:t>
            </a:r>
          </a:p>
          <a:p>
            <a:pPr marL="0" indent="0">
              <a:buNone/>
            </a:pPr>
            <a:r>
              <a:rPr lang="ar-IQ" sz="2400" b="1" dirty="0" smtClean="0"/>
              <a:t>النقطة الفضائية </a:t>
            </a:r>
            <a:r>
              <a:rPr lang="ar-IQ" sz="2400" dirty="0" smtClean="0"/>
              <a:t>: وتلك تخص الاشياء التي ينظر لها من الاسفل ، أي أنها أعلى المشاهد</a:t>
            </a:r>
          </a:p>
          <a:p>
            <a:pPr marL="0" indent="0">
              <a:buNone/>
            </a:pPr>
            <a:r>
              <a:rPr lang="ar-IQ" sz="2400" b="1" dirty="0" smtClean="0"/>
              <a:t>النقطة الارضية :</a:t>
            </a:r>
            <a:r>
              <a:rPr lang="ar-IQ" sz="2400" dirty="0" smtClean="0"/>
              <a:t> وتلك تخص الاشياء التي ينظر لها من مرتفع ، أي أنها أسفل عين المشاهد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275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sz="3200" dirty="0" smtClean="0"/>
              <a:t>انواع المنظور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IQ" dirty="0" smtClean="0"/>
              <a:t> </a:t>
            </a:r>
            <a:r>
              <a:rPr lang="ar-IQ" sz="2000" b="1" dirty="0" smtClean="0"/>
              <a:t>المنظور الخطي </a:t>
            </a:r>
            <a:r>
              <a:rPr lang="ar-IQ" sz="2000" dirty="0" smtClean="0"/>
              <a:t>: خاص للرسم الهندسي والفنون التشكيلية</a:t>
            </a:r>
          </a:p>
          <a:p>
            <a:pPr marL="0" indent="0">
              <a:buNone/>
            </a:pPr>
            <a:r>
              <a:rPr lang="ar-IQ" sz="2000" b="1" dirty="0" smtClean="0"/>
              <a:t>المنظور اللوني : </a:t>
            </a:r>
            <a:r>
              <a:rPr lang="ar-IQ" sz="2000" dirty="0" smtClean="0"/>
              <a:t>خاص بالفنون التشكيلية ، ومنها يميز الفنان القيمة اللونية ودرجة سطوعها</a:t>
            </a:r>
          </a:p>
          <a:p>
            <a:pPr marL="0" indent="0">
              <a:buNone/>
            </a:pPr>
            <a:r>
              <a:rPr lang="ar-IQ" sz="2000" b="1" dirty="0" smtClean="0"/>
              <a:t>المنظور الجوي :</a:t>
            </a:r>
            <a:r>
              <a:rPr lang="ar-IQ" sz="2000" dirty="0" smtClean="0"/>
              <a:t> يخص الفنون التشكيلية ، ومنها درجة وضوح الاشكال بحسب بعدها ، وطبيعة المناخ .</a:t>
            </a:r>
          </a:p>
          <a:p>
            <a:pPr marL="0" indent="0">
              <a:buNone/>
            </a:pPr>
            <a:r>
              <a:rPr lang="ar-IQ" sz="2000" b="1" dirty="0" smtClean="0"/>
              <a:t>المنظور المسرحي : </a:t>
            </a:r>
            <a:r>
              <a:rPr lang="ar-IQ" sz="2000" dirty="0" smtClean="0"/>
              <a:t>يختص في تصميم المشاهد الخاصة في العمل المسرحي</a:t>
            </a:r>
          </a:p>
          <a:p>
            <a:pPr marL="0" indent="0">
              <a:buNone/>
            </a:pPr>
            <a:r>
              <a:rPr lang="ar-IQ" sz="2000" b="1" dirty="0" smtClean="0"/>
              <a:t>الازومتري : </a:t>
            </a:r>
            <a:r>
              <a:rPr lang="ar-IQ" sz="2000" dirty="0" smtClean="0"/>
              <a:t> يختص في التصميم الطباعي</a:t>
            </a:r>
          </a:p>
          <a:p>
            <a:pPr marL="0" indent="0">
              <a:buNone/>
            </a:pPr>
            <a:r>
              <a:rPr lang="ar-IQ" sz="2000" b="1" dirty="0" smtClean="0"/>
              <a:t>المنظور الصناعي : </a:t>
            </a:r>
            <a:r>
              <a:rPr lang="ar-IQ" sz="2000" dirty="0" smtClean="0"/>
              <a:t>رسم هندسي خاص في انتاج الاجهزة الوظيفية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180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انواع خطوط التلاشي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b="1" dirty="0" smtClean="0"/>
              <a:t>خط الافق : </a:t>
            </a:r>
            <a:r>
              <a:rPr lang="ar-IQ" sz="2800" dirty="0" smtClean="0"/>
              <a:t>الخط الموازي لعيني المشاهد ويتغير مع تغير المشاهد من نظره للأشياء</a:t>
            </a:r>
          </a:p>
          <a:p>
            <a:pPr marL="0" indent="0">
              <a:buNone/>
            </a:pPr>
            <a:r>
              <a:rPr lang="ar-IQ" sz="2800" b="1" dirty="0" smtClean="0"/>
              <a:t>خط الارض : </a:t>
            </a:r>
            <a:r>
              <a:rPr lang="ar-IQ" sz="2800" dirty="0" smtClean="0"/>
              <a:t>الخط الذي يقف عليه المشاهد حين ينظر للأشياء ، وهو متعامد مع خط الافق</a:t>
            </a:r>
          </a:p>
          <a:p>
            <a:pPr marL="0" indent="0">
              <a:buNone/>
            </a:pPr>
            <a:r>
              <a:rPr lang="ar-IQ" sz="2800" b="1" dirty="0" smtClean="0"/>
              <a:t>خط المنقول : </a:t>
            </a:r>
            <a:r>
              <a:rPr lang="ar-IQ" sz="2800" dirty="0" smtClean="0"/>
              <a:t>خط يتعين عليه تحديد الاشكال الفضائية ، والارضية أثناء الرسم</a:t>
            </a:r>
          </a:p>
          <a:p>
            <a:pPr marL="0" indent="0">
              <a:buNone/>
            </a:pPr>
            <a:r>
              <a:rPr lang="ar-IQ" sz="2800" b="1" dirty="0" smtClean="0"/>
              <a:t>خطوط متلاشية : </a:t>
            </a:r>
            <a:r>
              <a:rPr lang="ar-IQ" sz="2800" dirty="0" smtClean="0"/>
              <a:t>منها الافقية بد\رجة قائمة ، ومنها الحادة ، والمنفرجة</a:t>
            </a:r>
            <a:endParaRPr lang="ar-IQ" sz="2800" b="1" dirty="0" smtClean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1730520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290</Words>
  <Application>Microsoft Office PowerPoint</Application>
  <PresentationFormat>عرض على الشاشة (3:4)‏</PresentationFormat>
  <Paragraphs>30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مناهج بحث</vt:lpstr>
      <vt:lpstr>الفصل الاول : تعريف المنظور وعناصره</vt:lpstr>
      <vt:lpstr>انواع نقاط التلاشي</vt:lpstr>
      <vt:lpstr>انواع المنظور</vt:lpstr>
      <vt:lpstr>انواع خطوط التلاشي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مناهج بحث</dc:title>
  <dc:creator>so</dc:creator>
  <cp:lastModifiedBy>Maher</cp:lastModifiedBy>
  <cp:revision>7</cp:revision>
  <dcterms:created xsi:type="dcterms:W3CDTF">2019-11-16T15:35:46Z</dcterms:created>
  <dcterms:modified xsi:type="dcterms:W3CDTF">2019-11-16T16:15:25Z</dcterms:modified>
</cp:coreProperties>
</file>